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66" r:id="rId4"/>
    <p:sldId id="267" r:id="rId5"/>
    <p:sldId id="256" r:id="rId6"/>
    <p:sldId id="258" r:id="rId7"/>
    <p:sldId id="259" r:id="rId8"/>
    <p:sldId id="260" r:id="rId9"/>
    <p:sldId id="261" r:id="rId10"/>
    <p:sldId id="268" r:id="rId11"/>
    <p:sldId id="263" r:id="rId12"/>
    <p:sldId id="271" r:id="rId13"/>
    <p:sldId id="272" r:id="rId14"/>
    <p:sldId id="273" r:id="rId15"/>
    <p:sldId id="274" r:id="rId16"/>
    <p:sldId id="275" r:id="rId17"/>
    <p:sldId id="276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81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838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9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990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486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719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636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205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2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94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90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8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00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357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86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09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31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57CF7A2-BFFF-461A-98B3-F61241DB70A9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04BAC75-9469-46AF-AFBA-FC4D6C32C7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050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bB-uqONISA6wiI1hw1LzISpe0-kHg0N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F7A2-1D62-334D-96C5-C4A1ABA3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589" y="130485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IN" sz="4800" u="sng" dirty="0"/>
              <a:t>OPERATION &amp; METRIC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7401E-079A-9219-08D3-BD3DCF01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918" y="1994646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By : Muskan Bansal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Contents:</a:t>
            </a:r>
          </a:p>
          <a:p>
            <a:pPr marL="0" indent="0">
              <a:buNone/>
            </a:pPr>
            <a:r>
              <a:rPr lang="en-IN" dirty="0"/>
              <a:t>Project Description</a:t>
            </a:r>
          </a:p>
          <a:p>
            <a:pPr marL="0" indent="0">
              <a:buNone/>
            </a:pPr>
            <a:r>
              <a:rPr lang="en-IN" dirty="0"/>
              <a:t>Approach</a:t>
            </a:r>
          </a:p>
          <a:p>
            <a:pPr marL="0" indent="0">
              <a:buNone/>
            </a:pPr>
            <a:r>
              <a:rPr lang="en-IN" dirty="0"/>
              <a:t>Tech Stack Used</a:t>
            </a:r>
          </a:p>
          <a:p>
            <a:pPr marL="0" indent="0">
              <a:buNone/>
            </a:pPr>
            <a:r>
              <a:rPr lang="en-IN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039543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8D8E-198B-4C37-4E81-75576142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34178"/>
            <a:ext cx="8534400" cy="1507067"/>
          </a:xfrm>
        </p:spPr>
        <p:txBody>
          <a:bodyPr/>
          <a:lstStyle/>
          <a:p>
            <a:r>
              <a:rPr lang="en-IN" dirty="0"/>
              <a:t>CASE 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06BD-7E6D-D9D0-DEF9-5AE87E56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594412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lphaUcPeriod"/>
            </a:pP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User Engagement: 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To measure the activeness of a user. Measuring if the user finds quality in a product/service.</a:t>
            </a:r>
            <a:br>
              <a:rPr lang="en-GB" b="0" i="0" dirty="0">
                <a:solidFill>
                  <a:schemeClr val="bg1"/>
                </a:solidFill>
                <a:effectLst/>
                <a:latin typeface="Manrope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Your task: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 Calculate the weekly user engagement?</a:t>
            </a:r>
          </a:p>
          <a:p>
            <a:pPr algn="l">
              <a:buFont typeface="+mj-lt"/>
              <a:buAutoNum type="alphaUcPeriod"/>
            </a:pP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User Growth: 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Amount of users growing over time for a product.</a:t>
            </a:r>
            <a:br>
              <a:rPr lang="en-GB" b="0" i="0" dirty="0">
                <a:solidFill>
                  <a:schemeClr val="bg1"/>
                </a:solidFill>
                <a:effectLst/>
                <a:latin typeface="Manrope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Your task: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 Calculate the user growth for product?</a:t>
            </a:r>
          </a:p>
          <a:p>
            <a:pPr algn="l">
              <a:buFont typeface="+mj-lt"/>
              <a:buAutoNum type="alphaUcPeriod"/>
            </a:pP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Weekly Retention: 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Users getting retained weekly after signing-up for a product.</a:t>
            </a:r>
            <a:br>
              <a:rPr lang="en-GB" b="0" i="0" dirty="0">
                <a:solidFill>
                  <a:schemeClr val="bg1"/>
                </a:solidFill>
                <a:effectLst/>
                <a:latin typeface="Manrope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Your task: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 Calculate the weekly retention of users-sign up cohort?</a:t>
            </a:r>
          </a:p>
          <a:p>
            <a:pPr algn="l">
              <a:buFont typeface="+mj-lt"/>
              <a:buAutoNum type="alphaUcPeriod"/>
            </a:pP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Weekly Engagement: 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To measure the activeness of a user. Measuring if the user finds quality in a product/service weekly.</a:t>
            </a:r>
            <a:br>
              <a:rPr lang="en-GB" b="0" i="0" dirty="0">
                <a:solidFill>
                  <a:schemeClr val="bg1"/>
                </a:solidFill>
                <a:effectLst/>
                <a:latin typeface="Manrope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Your task: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 Calculate the weekly engagement per device?</a:t>
            </a:r>
          </a:p>
          <a:p>
            <a:pPr algn="l">
              <a:buFont typeface="+mj-lt"/>
              <a:buAutoNum type="alphaUcPeriod"/>
            </a:pP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Email Engagement: 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Users engaging with the email service.</a:t>
            </a:r>
            <a:br>
              <a:rPr lang="en-GB" b="0" i="0" dirty="0">
                <a:solidFill>
                  <a:schemeClr val="bg1"/>
                </a:solidFill>
                <a:effectLst/>
                <a:latin typeface="Manrope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Your task: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 Calculate the email engagement metrics?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96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89441-338E-F89C-830F-1FAA88A94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2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3DFCE-D1FA-D91F-680A-CBFF4796B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B0B1A-91B3-AEDE-BA5A-7CE74E2D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10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A4D2E-2D99-8876-6A0E-831512F6F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0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FF67B-82D2-9B8D-1887-059722E5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3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FB38B-382D-54B5-B826-52018C0E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71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8689E-6EDA-6A6B-2CDE-B7396A212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2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7C90-34E8-FB1C-5367-636A93D6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9251"/>
          </a:xfrm>
        </p:spPr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ED37B-F4A0-4751-7FEF-121E98BAE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75460"/>
            <a:ext cx="10515600" cy="3007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Firstly this project taught me new concepts as the data was too big and it caused a lot of problem while importing and due to that reasons I shifted to </a:t>
            </a:r>
            <a:r>
              <a:rPr lang="en-IN" dirty="0" err="1">
                <a:solidFill>
                  <a:schemeClr val="bg1"/>
                </a:solidFill>
              </a:rPr>
              <a:t>jupyter</a:t>
            </a:r>
            <a:r>
              <a:rPr lang="en-IN" dirty="0">
                <a:solidFill>
                  <a:schemeClr val="bg1"/>
                </a:solidFill>
              </a:rPr>
              <a:t> Notebook and Tableau and hence got to learn about few different libraries though I felt completing it in the MySQL Workbench and hence I had to flush privileges in the MySQL Command Line as it was causing few errors so basically troubleshooting.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2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2B7C-A91C-7833-4B28-B4696C63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2EBF-94C8-CF58-439B-648046065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This project is about OPERATION ANALYTICS AND INVESTIGATING</a:t>
            </a:r>
          </a:p>
          <a:p>
            <a:pPr marL="0" indent="0">
              <a:buNone/>
            </a:pPr>
            <a:r>
              <a:rPr lang="en-GB" dirty="0"/>
              <a:t>METRIC SPIKES. The project is based on ADVANCED SQL concepts.</a:t>
            </a:r>
          </a:p>
          <a:p>
            <a:pPr marL="0" indent="0">
              <a:buNone/>
            </a:pPr>
            <a:r>
              <a:rPr lang="en-GB" dirty="0"/>
              <a:t>Operation Analytics is done for end to end operations of the company to</a:t>
            </a:r>
          </a:p>
          <a:p>
            <a:pPr marL="0" indent="0">
              <a:buNone/>
            </a:pPr>
            <a:r>
              <a:rPr lang="en-GB" dirty="0"/>
              <a:t>to find the areas for improvement. It predicts the overall growth or</a:t>
            </a:r>
          </a:p>
          <a:p>
            <a:pPr marL="0" indent="0">
              <a:buNone/>
            </a:pPr>
            <a:r>
              <a:rPr lang="en-GB" dirty="0"/>
              <a:t>decline of companies fortune. Investigating for metric spikes is a</a:t>
            </a:r>
          </a:p>
          <a:p>
            <a:pPr marL="0" indent="0">
              <a:buNone/>
            </a:pPr>
            <a:r>
              <a:rPr lang="en-GB" dirty="0"/>
              <a:t>crucial part to answer various questions on daily bases for</a:t>
            </a:r>
          </a:p>
          <a:p>
            <a:pPr marL="0" indent="0">
              <a:buNone/>
            </a:pPr>
            <a:r>
              <a:rPr lang="en-GB" dirty="0"/>
              <a:t>companies functions and growth.</a:t>
            </a:r>
          </a:p>
          <a:p>
            <a:pPr marL="0" indent="0">
              <a:buNone/>
            </a:pPr>
            <a:r>
              <a:rPr lang="en-GB" dirty="0"/>
              <a:t>As Lead Data Analyst, I was provided with different Data sets,</a:t>
            </a:r>
          </a:p>
          <a:p>
            <a:pPr marL="0" indent="0">
              <a:buNone/>
            </a:pPr>
            <a:r>
              <a:rPr lang="en-GB" dirty="0"/>
              <a:t>tables from which I was supposed to derive certain insights and answer</a:t>
            </a:r>
          </a:p>
          <a:p>
            <a:pPr marL="0" indent="0">
              <a:buNone/>
            </a:pPr>
            <a:r>
              <a:rPr lang="en-GB" dirty="0"/>
              <a:t>the questions asked by different teams.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600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D669-43A5-D8F4-85BC-B6FB0255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 Stack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4F35-9008-8B44-B26D-93056958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LINK FOR THE DATA: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https://drive.google.com/drive/folders/1bB-uqONISA6wiI1hw1LzISpe0-kHg0Nx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MySQL Workbench</a:t>
            </a:r>
          </a:p>
        </p:txBody>
      </p:sp>
    </p:spTree>
    <p:extLst>
      <p:ext uri="{BB962C8B-B14F-4D97-AF65-F5344CB8AC3E}">
        <p14:creationId xmlns:p14="http://schemas.microsoft.com/office/powerpoint/2010/main" val="22256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91A8-DA78-796B-BDA9-99C06976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96932"/>
            <a:ext cx="8534400" cy="1507067"/>
          </a:xfrm>
        </p:spPr>
        <p:txBody>
          <a:bodyPr/>
          <a:lstStyle/>
          <a:p>
            <a:r>
              <a:rPr lang="en-IN" dirty="0"/>
              <a:t>CASE 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5FA77-5A3B-8E0F-CC29-46B943D6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4755776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lphaUcPeriod"/>
            </a:pP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Number of jobs reviewed: 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Amount of jobs reviewed over time.</a:t>
            </a:r>
            <a:br>
              <a:rPr lang="en-GB" b="0" i="0" dirty="0">
                <a:solidFill>
                  <a:schemeClr val="bg1"/>
                </a:solidFill>
                <a:effectLst/>
                <a:latin typeface="Manrope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Your task: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 Calculate the number of jobs reviewed per hour per day for November 2020?</a:t>
            </a:r>
          </a:p>
          <a:p>
            <a:pPr algn="l">
              <a:buFont typeface="+mj-lt"/>
              <a:buAutoNum type="alphaUcPeriod"/>
            </a:pP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Throughput: 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It is the no. of events happening per second.</a:t>
            </a:r>
            <a:br>
              <a:rPr lang="en-GB" b="0" i="0" dirty="0">
                <a:solidFill>
                  <a:schemeClr val="bg1"/>
                </a:solidFill>
                <a:effectLst/>
                <a:latin typeface="Manrope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Your task: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 Let’s say the above metric is called throughput. Calculate 7 day rolling average of throughput? For throughput, do you prefer daily metric or 7-day rolling and why?</a:t>
            </a:r>
          </a:p>
          <a:p>
            <a:pPr algn="l">
              <a:buFont typeface="+mj-lt"/>
              <a:buAutoNum type="alphaUcPeriod"/>
            </a:pP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Percentage share of each language: 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Share of each language for different contents.</a:t>
            </a:r>
            <a:br>
              <a:rPr lang="en-GB" b="0" i="0" dirty="0">
                <a:solidFill>
                  <a:schemeClr val="bg1"/>
                </a:solidFill>
                <a:effectLst/>
                <a:latin typeface="Manrope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Your task: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 Calculate the percentage share of each language in the last 30 days?</a:t>
            </a:r>
          </a:p>
          <a:p>
            <a:pPr algn="l">
              <a:buFont typeface="+mj-lt"/>
              <a:buAutoNum type="alphaUcPeriod"/>
            </a:pP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Duplicate rows: 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Rows that have the same value present in them.</a:t>
            </a:r>
            <a:br>
              <a:rPr lang="en-GB" b="0" i="0" dirty="0">
                <a:solidFill>
                  <a:schemeClr val="bg1"/>
                </a:solidFill>
                <a:effectLst/>
                <a:latin typeface="Manrope"/>
              </a:rPr>
            </a:br>
            <a:r>
              <a:rPr lang="en-GB" b="1" i="0" dirty="0">
                <a:solidFill>
                  <a:schemeClr val="bg1"/>
                </a:solidFill>
                <a:effectLst/>
                <a:latin typeface="Manrope"/>
              </a:rPr>
              <a:t>Your task:</a:t>
            </a:r>
            <a:r>
              <a:rPr lang="en-GB" b="0" i="0" dirty="0">
                <a:solidFill>
                  <a:schemeClr val="bg1"/>
                </a:solidFill>
                <a:effectLst/>
                <a:latin typeface="Manrope"/>
              </a:rPr>
              <a:t> Let’s say you see some duplicate rows in the data. How will you display duplicates from the table?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8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879E-F047-92B5-CBD5-4379720E70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13CE2-F8B9-1139-5627-9270892B28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2FB8F-39AD-2E95-09EF-3A1E2479E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5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66E7C-353A-5792-4FF4-0DDE2E6C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81560" cy="70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3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D5D012-69A5-2BF9-62C5-28D91D984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8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4B14A-F3E5-4DD6-8B1E-511EDDE2C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6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FA764-640A-8A03-6F20-C4F3E5DA1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6007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</TotalTime>
  <Words>511</Words>
  <Application>Microsoft Office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Century Gothic</vt:lpstr>
      <vt:lpstr>Manrope</vt:lpstr>
      <vt:lpstr>Wingdings 3</vt:lpstr>
      <vt:lpstr>Slice</vt:lpstr>
      <vt:lpstr>OPERATION &amp; METRIC ANALYSIS</vt:lpstr>
      <vt:lpstr>Project Description</vt:lpstr>
      <vt:lpstr>Tech Stack Used</vt:lpstr>
      <vt:lpstr>CASE STUDY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&amp; METRIC ANALYSIS</dc:title>
  <dc:creator>Muskan Bansal</dc:creator>
  <cp:lastModifiedBy>Muskan Bansal</cp:lastModifiedBy>
  <cp:revision>3</cp:revision>
  <dcterms:created xsi:type="dcterms:W3CDTF">2023-04-02T21:05:57Z</dcterms:created>
  <dcterms:modified xsi:type="dcterms:W3CDTF">2023-04-05T10:40:48Z</dcterms:modified>
</cp:coreProperties>
</file>